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notesMasterIdLst>
    <p:notesMasterId r:id="rId23"/>
  </p:notesMasterIdLst>
  <p:sldIdLst>
    <p:sldId id="689" r:id="rId2"/>
    <p:sldId id="650" r:id="rId3"/>
    <p:sldId id="712" r:id="rId4"/>
    <p:sldId id="717" r:id="rId5"/>
    <p:sldId id="718" r:id="rId6"/>
    <p:sldId id="745" r:id="rId7"/>
    <p:sldId id="754" r:id="rId8"/>
    <p:sldId id="757" r:id="rId9"/>
    <p:sldId id="755" r:id="rId10"/>
    <p:sldId id="756" r:id="rId11"/>
    <p:sldId id="719" r:id="rId12"/>
    <p:sldId id="758" r:id="rId13"/>
    <p:sldId id="759" r:id="rId14"/>
    <p:sldId id="762" r:id="rId15"/>
    <p:sldId id="766" r:id="rId16"/>
    <p:sldId id="723" r:id="rId17"/>
    <p:sldId id="763" r:id="rId18"/>
    <p:sldId id="729" r:id="rId19"/>
    <p:sldId id="765" r:id="rId20"/>
    <p:sldId id="769" r:id="rId21"/>
    <p:sldId id="764" r:id="rId22"/>
  </p:sldIdLst>
  <p:sldSz cx="9144000" cy="6858000" type="screen4x3"/>
  <p:notesSz cx="6669088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FF3300"/>
    <a:srgbClr val="88A9D2"/>
    <a:srgbClr val="0066FF"/>
    <a:srgbClr val="0097CC"/>
    <a:srgbClr val="CC3300"/>
    <a:srgbClr val="FF9933"/>
    <a:srgbClr val="CCFF9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76" autoAdjust="0"/>
    <p:restoredTop sz="95462" autoAdjust="0"/>
  </p:normalViewPr>
  <p:slideViewPr>
    <p:cSldViewPr>
      <p:cViewPr varScale="1">
        <p:scale>
          <a:sx n="104" d="100"/>
          <a:sy n="104" d="100"/>
        </p:scale>
        <p:origin x="141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微软雅黑" panose="020B0503020204020204" pitchFamily="34" charset="-122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微软雅黑" panose="020B0503020204020204" pitchFamily="34" charset="-122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微软雅黑" panose="020B0503020204020204" pitchFamily="34" charset="-122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865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13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7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05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数字图书馆是否需要新图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57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数字图书馆是否需要新图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数字图书馆是否需要新图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8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98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5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3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0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6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MPII visit- April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Vincenzo Maltese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B33CA3-3E7E-46F7-8957-B3143B219C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292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MPII visit- April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Vincenzo Maltese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5F41FA-8832-45DB-9CB8-01C44AD2F5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6971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MPII visit- April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Vincenzo Maltese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40EE3D-31AF-4324-9921-0526679607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772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5553DD-816A-4D2D-A627-5992FA13DC5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7115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MPII visit- April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Vincenzo Maltese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B965BC-92D1-489F-AD87-1D0E137DB7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2714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MPII visit- April 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Vincenzo Maltese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8CB6C-0F48-4E05-83EF-D506D32EFC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86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MPII visit- April 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Vincenzo Maltese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4F5175-DADD-4100-8111-FAA82461AD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0308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MPII visit- April 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Vincenzo Maltese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27E913-B335-44A0-A278-6B963232C6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6567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3A0F7D-6AEA-4680-A21E-00F2D37E1B5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1000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MPII visit- April 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Vincenzo Maltese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B1705-71AB-41CB-A186-0C547A8E9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628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MPII visit- April 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Vincenzo Maltese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300A20-4151-41F6-8170-7BA5E1D45B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69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dirty="0"/>
              <a:t>MPII visit- April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en-US" dirty="0"/>
              <a:t>Vincenzo Maltese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C958A65C-E9E3-4984-8D53-50CA2954AB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2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 spd="slow">
    <p:wip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0" y="332656"/>
            <a:ext cx="9610696" cy="6300958"/>
          </a:xfrm>
          <a:prstGeom prst="rect">
            <a:avLst/>
          </a:prstGeom>
        </p:spPr>
      </p:pic>
      <p:sp>
        <p:nvSpPr>
          <p:cNvPr id="2" name="AutoShape 2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155575" y="-9445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0" cy="6877680"/>
          </a:xfrm>
          <a:prstGeom prst="rect">
            <a:avLst/>
          </a:prstGeom>
          <a:solidFill>
            <a:srgbClr val="334458">
              <a:alpha val="94000"/>
            </a:srgbClr>
          </a:solidFill>
          <a:ln>
            <a:noFill/>
          </a:ln>
          <a:effectLst>
            <a:outerShdw blurRad="635000" dist="12700" dir="2700000" sx="105000" sy="105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252000" rIns="252000" bIns="252000" rtlCol="0" anchor="ctr"/>
          <a:lstStyle/>
          <a:p>
            <a:endParaRPr lang="it-IT" sz="2400" b="1" dirty="0">
              <a:latin typeface="微软雅黑" panose="020B0503020204020204" pitchFamily="34" charset="-122"/>
              <a:cs typeface="Arial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严肃游戏 的校园活动软件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endParaRPr lang="en-US" sz="2400" b="1" dirty="0">
              <a:latin typeface="微软雅黑" panose="020B0503020204020204" pitchFamily="34" charset="-122"/>
              <a:cs typeface="Arial"/>
            </a:endParaRPr>
          </a:p>
          <a:p>
            <a:endParaRPr lang="en-US" sz="2400" b="1" dirty="0">
              <a:latin typeface="微软雅黑" panose="020B0503020204020204" pitchFamily="34" charset="-122"/>
              <a:cs typeface="Arial"/>
            </a:endParaRPr>
          </a:p>
          <a:p>
            <a:endParaRPr lang="en-US" sz="2400" b="1" dirty="0">
              <a:latin typeface="微软雅黑" panose="020B0503020204020204" pitchFamily="34" charset="-122"/>
              <a:cs typeface="Arial"/>
            </a:endParaRPr>
          </a:p>
          <a:p>
            <a:endParaRPr lang="en-US" sz="2400" b="1" dirty="0">
              <a:latin typeface="微软雅黑" panose="020B0503020204020204" pitchFamily="34" charset="-122"/>
              <a:cs typeface="Arial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朱陈超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it-IT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00659" y="741239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吉时</a:t>
            </a:r>
            <a:endParaRPr kumimoji="1" lang="en-US" altLang="zh-CN" sz="5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611" y="5877272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</a:rPr>
              <a:t>－－－－－－－－－－－－－－－－－－－－－－</a:t>
            </a:r>
          </a:p>
          <a:p>
            <a:pPr algn="ctr"/>
            <a:r>
              <a:rPr kumimoji="1"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JLUGaming</a:t>
            </a:r>
            <a:endParaRPr kumimoji="1" lang="zh-CN" altLang="en-US" sz="8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655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350"/>
    </mc:Choice>
    <mc:Fallback>
      <p:transition advTm="103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所以 吉时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77DF12B-8C98-4237-A2B7-74B05FCE900C}"/>
              </a:ext>
            </a:extLst>
          </p:cNvPr>
          <p:cNvSpPr txBox="1"/>
          <p:nvPr/>
        </p:nvSpPr>
        <p:spPr>
          <a:xfrm>
            <a:off x="2097325" y="2026283"/>
            <a:ext cx="494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Microsoft YaHei UI" charset="0"/>
                <a:ea typeface="Microsoft YaHei UI" charset="0"/>
              </a:rPr>
              <a:t>我们希望每一个人都能参与到活动中来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E11E55-F17A-4F40-BD52-2565914C2DDA}"/>
              </a:ext>
            </a:extLst>
          </p:cNvPr>
          <p:cNvSpPr txBox="1"/>
          <p:nvPr/>
        </p:nvSpPr>
        <p:spPr>
          <a:xfrm>
            <a:off x="2097325" y="3933056"/>
            <a:ext cx="494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Microsoft YaHei UI" charset="0"/>
                <a:ea typeface="Microsoft YaHei UI" charset="0"/>
              </a:rPr>
              <a:t>我们希望不同的人可以扮演不同的角色</a:t>
            </a:r>
          </a:p>
        </p:txBody>
      </p:sp>
      <p:cxnSp>
        <p:nvCxnSpPr>
          <p:cNvPr id="14" name="直线连接符 11">
            <a:extLst>
              <a:ext uri="{FF2B5EF4-FFF2-40B4-BE49-F238E27FC236}">
                <a16:creationId xmlns:a16="http://schemas.microsoft.com/office/drawing/2014/main" id="{A5A5552A-1B5A-42D5-AA3E-CA39201051CD}"/>
              </a:ext>
            </a:extLst>
          </p:cNvPr>
          <p:cNvCxnSpPr>
            <a:cxnSpLocks/>
          </p:cNvCxnSpPr>
          <p:nvPr/>
        </p:nvCxnSpPr>
        <p:spPr>
          <a:xfrm>
            <a:off x="1475656" y="1700808"/>
            <a:ext cx="6192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0F9E759D-ED63-49C7-9255-F04E1F002455}"/>
              </a:ext>
            </a:extLst>
          </p:cNvPr>
          <p:cNvCxnSpPr>
            <a:cxnSpLocks/>
          </p:cNvCxnSpPr>
          <p:nvPr/>
        </p:nvCxnSpPr>
        <p:spPr>
          <a:xfrm>
            <a:off x="1475656" y="5445224"/>
            <a:ext cx="6192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1">
            <a:extLst>
              <a:ext uri="{FF2B5EF4-FFF2-40B4-BE49-F238E27FC236}">
                <a16:creationId xmlns:a16="http://schemas.microsoft.com/office/drawing/2014/main" id="{AEFA33FE-8B58-427C-A75B-FED56802400C}"/>
              </a:ext>
            </a:extLst>
          </p:cNvPr>
          <p:cNvCxnSpPr>
            <a:cxnSpLocks/>
          </p:cNvCxnSpPr>
          <p:nvPr/>
        </p:nvCxnSpPr>
        <p:spPr>
          <a:xfrm>
            <a:off x="1475656" y="3573016"/>
            <a:ext cx="6192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08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210"/>
    </mc:Choice>
    <mc:Fallback>
      <p:transition advTm="2021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155575" y="-9445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3" name="AutoShape 4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307975" y="-7921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5" name="AutoShape 8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612775" y="-4873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6" name="AutoShape 10" descr="ICTDAY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grpSp>
        <p:nvGrpSpPr>
          <p:cNvPr id="8" name="Gruppo 4"/>
          <p:cNvGrpSpPr/>
          <p:nvPr/>
        </p:nvGrpSpPr>
        <p:grpSpPr>
          <a:xfrm>
            <a:off x="-1" y="2016152"/>
            <a:ext cx="9144000" cy="692768"/>
            <a:chOff x="0" y="648000"/>
            <a:chExt cx="9144000" cy="692768"/>
          </a:xfrm>
          <a:solidFill>
            <a:schemeClr val="accent5">
              <a:lumMod val="75000"/>
            </a:schemeClr>
          </a:solidFill>
        </p:grpSpPr>
        <p:sp>
          <p:nvSpPr>
            <p:cNvPr id="9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功能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10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1 7"/>
          <p:cNvCxnSpPr/>
          <p:nvPr/>
        </p:nvCxnSpPr>
        <p:spPr>
          <a:xfrm>
            <a:off x="0" y="2012293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C2B5634-4258-4B7C-AD94-063B0E02D3E0}"/>
              </a:ext>
            </a:extLst>
          </p:cNvPr>
          <p:cNvSpPr txBox="1"/>
          <p:nvPr/>
        </p:nvSpPr>
        <p:spPr>
          <a:xfrm>
            <a:off x="2879811" y="78468"/>
            <a:ext cx="33843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JLU</a:t>
            </a:r>
          </a:p>
          <a:p>
            <a:pPr algn="ctr"/>
            <a:r>
              <a:rPr kumimoji="1" lang="en-US" altLang="zh-CN" b="1" dirty="0">
                <a:solidFill>
                  <a:srgbClr val="FF3300"/>
                </a:solidFill>
                <a:latin typeface="微软雅黑" panose="020B0503020204020204" pitchFamily="34" charset="-122"/>
              </a:rPr>
              <a:t>In  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</a:rPr>
              <a:t>Time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EF7A2F-5E4F-47EC-B655-B4EFF45B682E}"/>
              </a:ext>
            </a:extLst>
          </p:cNvPr>
          <p:cNvSpPr/>
          <p:nvPr/>
        </p:nvSpPr>
        <p:spPr>
          <a:xfrm>
            <a:off x="-1" y="4281443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通过线上的机制，去影响线下的活动</a:t>
            </a:r>
          </a:p>
        </p:txBody>
      </p:sp>
    </p:spTree>
    <p:extLst>
      <p:ext uri="{BB962C8B-B14F-4D97-AF65-F5344CB8AC3E}">
        <p14:creationId xmlns:p14="http://schemas.microsoft.com/office/powerpoint/2010/main" val="3561640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465"/>
    </mc:Choice>
    <mc:Fallback>
      <p:transition advTm="1346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  <a:solidFill>
            <a:schemeClr val="accent5">
              <a:lumMod val="75000"/>
            </a:schemeClr>
          </a:solidFill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第一步：基于地理位置的活动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F857538-E0C7-4F08-87C5-89263EC54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78" y="1052736"/>
            <a:ext cx="2592288" cy="56886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D4A9C1-5737-4A85-9911-3D5354928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844824"/>
            <a:ext cx="2308756" cy="41044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F69A8C-005D-426D-A95D-4EA7E83DF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047403"/>
            <a:ext cx="2592288" cy="56886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3437D2-1C36-47CB-891F-3B2E2836F2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42" y="1839491"/>
            <a:ext cx="2308756" cy="41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67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3088"/>
    </mc:Choice>
    <mc:Fallback>
      <p:transition advTm="8308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  <a:solidFill>
            <a:schemeClr val="accent5">
              <a:lumMod val="75000"/>
            </a:schemeClr>
          </a:solidFill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第二步：基于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严肃游戏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的激励机制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2E5C6EB-60A1-46DD-A55F-73C157759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4" y="991394"/>
            <a:ext cx="2592288" cy="56886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3A9DB6-7245-4CF4-B0A2-1FAF9D2BB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20" y="986061"/>
            <a:ext cx="2592288" cy="56886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935D4B-E97A-4773-9D31-8EFB54CBDB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8" y="1811486"/>
            <a:ext cx="2308756" cy="41044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49B25EA-E5DE-4F50-A093-4AB2FE205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30" y="986061"/>
            <a:ext cx="2592288" cy="568863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2CCA1BF-73D9-433B-8721-A585F429C6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772818"/>
            <a:ext cx="2308756" cy="41044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14DCE4-6ED3-42AB-A3A0-F002FA028E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68" y="1772818"/>
            <a:ext cx="2308756" cy="41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82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2701"/>
    </mc:Choice>
    <mc:Fallback>
      <p:transition advTm="4270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  <a:solidFill>
            <a:schemeClr val="accent5">
              <a:lumMod val="75000"/>
            </a:schemeClr>
          </a:solidFill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第三步：更多的角色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53BEA888-B4C0-445D-A94E-E813ED82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991394"/>
            <a:ext cx="2592288" cy="56886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D4483D-EAE2-41E3-B00D-A488BDE87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263" y="1783482"/>
            <a:ext cx="2311749" cy="41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8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6740"/>
    </mc:Choice>
    <mc:Fallback>
      <p:transition advTm="4674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/>
        </p:nvGrpSpPr>
        <p:grpSpPr>
          <a:xfrm>
            <a:off x="0" y="185021"/>
            <a:ext cx="9144000" cy="677379"/>
            <a:chOff x="0" y="663389"/>
            <a:chExt cx="9144000" cy="677379"/>
          </a:xfrm>
          <a:solidFill>
            <a:schemeClr val="accent5">
              <a:lumMod val="75000"/>
            </a:schemeClr>
          </a:solidFill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第四步：团体、组织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7B26AE3-5EF3-420E-91FC-20A486AE1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991394"/>
            <a:ext cx="2592288" cy="56886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5A6DEE-F4BE-4D07-A480-D40CEE209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853" y="1783483"/>
            <a:ext cx="2311034" cy="41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7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5998"/>
    </mc:Choice>
    <mc:Fallback>
      <p:transition advTm="559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307975" y="-7921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6" name="AutoShape 10" descr="ICTDAY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grpSp>
        <p:nvGrpSpPr>
          <p:cNvPr id="8" name="Gruppo 4"/>
          <p:cNvGrpSpPr/>
          <p:nvPr/>
        </p:nvGrpSpPr>
        <p:grpSpPr>
          <a:xfrm>
            <a:off x="-1" y="2016152"/>
            <a:ext cx="9144000" cy="692768"/>
            <a:chOff x="0" y="648000"/>
            <a:chExt cx="9144000" cy="692768"/>
          </a:xfrm>
          <a:solidFill>
            <a:srgbClr val="C00000"/>
          </a:solidFill>
        </p:grpSpPr>
        <p:sp>
          <p:nvSpPr>
            <p:cNvPr id="9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困难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10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1 7"/>
          <p:cNvCxnSpPr/>
          <p:nvPr/>
        </p:nvCxnSpPr>
        <p:spPr>
          <a:xfrm>
            <a:off x="0" y="2012293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10B37E5-B2FC-40EE-900E-71CF4BA5D25C}"/>
              </a:ext>
            </a:extLst>
          </p:cNvPr>
          <p:cNvSpPr txBox="1"/>
          <p:nvPr/>
        </p:nvSpPr>
        <p:spPr>
          <a:xfrm>
            <a:off x="2879811" y="78468"/>
            <a:ext cx="33843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JLU</a:t>
            </a:r>
          </a:p>
          <a:p>
            <a:pPr algn="ctr"/>
            <a:r>
              <a:rPr kumimoji="1" lang="en-US" altLang="zh-CN" b="1" dirty="0">
                <a:solidFill>
                  <a:srgbClr val="FF3300"/>
                </a:solidFill>
                <a:latin typeface="微软雅黑" panose="020B0503020204020204" pitchFamily="34" charset="-122"/>
              </a:rPr>
              <a:t>In  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</a:rPr>
              <a:t>Time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9EF741-CB8E-4A80-83CA-3095AD07C579}"/>
              </a:ext>
            </a:extLst>
          </p:cNvPr>
          <p:cNvSpPr/>
          <p:nvPr/>
        </p:nvSpPr>
        <p:spPr>
          <a:xfrm>
            <a:off x="-1" y="4281443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恰恰是成功的关键</a:t>
            </a:r>
          </a:p>
        </p:txBody>
      </p:sp>
    </p:spTree>
    <p:extLst>
      <p:ext uri="{BB962C8B-B14F-4D97-AF65-F5344CB8AC3E}">
        <p14:creationId xmlns:p14="http://schemas.microsoft.com/office/powerpoint/2010/main" val="297844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2634"/>
    </mc:Choice>
    <mc:Fallback>
      <p:transition advTm="2263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4C0BBE6F-A919-45C1-81E2-E166844F0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2"/>
          <a:stretch/>
        </p:blipFill>
        <p:spPr bwMode="auto">
          <a:xfrm>
            <a:off x="0" y="406770"/>
            <a:ext cx="9160476" cy="647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  <a:solidFill>
            <a:srgbClr val="C00000"/>
          </a:solidFill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困难：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[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活动、内容、用户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]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没有优秀的运营将会一事无成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00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60"/>
    </mc:Choice>
    <mc:Fallback>
      <p:transition advTm="4006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C5537F0B-F9C5-4516-B125-9C031CC4D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" r="1613" b="5622"/>
          <a:stretch/>
        </p:blipFill>
        <p:spPr bwMode="auto">
          <a:xfrm>
            <a:off x="-1" y="537960"/>
            <a:ext cx="9144001" cy="6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  <a:solidFill>
            <a:srgbClr val="C00000"/>
          </a:solidFill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困难：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 [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被人拒绝的提议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]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传统的社团活动将被打乱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32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251"/>
    </mc:Choice>
    <mc:Fallback>
      <p:transition advTm="3025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307975" y="-7921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6" name="AutoShape 10" descr="ICTDAY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grpSp>
        <p:nvGrpSpPr>
          <p:cNvPr id="8" name="Gruppo 4"/>
          <p:cNvGrpSpPr/>
          <p:nvPr/>
        </p:nvGrpSpPr>
        <p:grpSpPr>
          <a:xfrm>
            <a:off x="-1" y="2016152"/>
            <a:ext cx="9144000" cy="692768"/>
            <a:chOff x="0" y="648000"/>
            <a:chExt cx="9144000" cy="692768"/>
          </a:xfrm>
          <a:solidFill>
            <a:schemeClr val="accent6">
              <a:lumMod val="50000"/>
            </a:schemeClr>
          </a:solidFill>
        </p:grpSpPr>
        <p:sp>
          <p:nvSpPr>
            <p:cNvPr id="9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未来与机会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10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1 7"/>
          <p:cNvCxnSpPr/>
          <p:nvPr/>
        </p:nvCxnSpPr>
        <p:spPr>
          <a:xfrm>
            <a:off x="0" y="2012293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10B37E5-B2FC-40EE-900E-71CF4BA5D25C}"/>
              </a:ext>
            </a:extLst>
          </p:cNvPr>
          <p:cNvSpPr txBox="1"/>
          <p:nvPr/>
        </p:nvSpPr>
        <p:spPr>
          <a:xfrm>
            <a:off x="2879811" y="78468"/>
            <a:ext cx="33843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JLU</a:t>
            </a:r>
          </a:p>
          <a:p>
            <a:pPr algn="ctr"/>
            <a:r>
              <a:rPr kumimoji="1" lang="en-US" altLang="zh-CN" b="1" dirty="0">
                <a:solidFill>
                  <a:srgbClr val="FF3300"/>
                </a:solidFill>
                <a:latin typeface="微软雅黑" panose="020B0503020204020204" pitchFamily="34" charset="-122"/>
              </a:rPr>
              <a:t>In  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</a:rPr>
              <a:t>Time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6DD075-0352-46F4-A895-00BD88A4BD51}"/>
              </a:ext>
            </a:extLst>
          </p:cNvPr>
          <p:cNvSpPr/>
          <p:nvPr/>
        </p:nvSpPr>
        <p:spPr>
          <a:xfrm>
            <a:off x="-1" y="4281443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我们相信的一些事情</a:t>
            </a:r>
          </a:p>
        </p:txBody>
      </p:sp>
    </p:spTree>
    <p:extLst>
      <p:ext uri="{BB962C8B-B14F-4D97-AF65-F5344CB8AC3E}">
        <p14:creationId xmlns:p14="http://schemas.microsoft.com/office/powerpoint/2010/main" val="179941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777"/>
    </mc:Choice>
    <mc:Fallback>
      <p:transition advTm="977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155575" y="-9445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5" name="AutoShape 8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612775" y="2730265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sp>
        <p:nvSpPr>
          <p:cNvPr id="6" name="AutoShape 10" descr="ICTDAY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>
              <a:latin typeface="微软雅黑" panose="020B0503020204020204" pitchFamily="34" charset="-122"/>
            </a:endParaRPr>
          </a:p>
        </p:txBody>
      </p:sp>
      <p:grpSp>
        <p:nvGrpSpPr>
          <p:cNvPr id="8" name="Gruppo 4"/>
          <p:cNvGrpSpPr/>
          <p:nvPr/>
        </p:nvGrpSpPr>
        <p:grpSpPr>
          <a:xfrm>
            <a:off x="-1" y="2016152"/>
            <a:ext cx="9144000" cy="692768"/>
            <a:chOff x="0" y="648000"/>
            <a:chExt cx="9144000" cy="692768"/>
          </a:xfrm>
        </p:grpSpPr>
        <p:sp>
          <p:nvSpPr>
            <p:cNvPr id="9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背景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10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1 7"/>
          <p:cNvCxnSpPr/>
          <p:nvPr/>
        </p:nvCxnSpPr>
        <p:spPr>
          <a:xfrm>
            <a:off x="0" y="2012293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879811" y="78468"/>
            <a:ext cx="33843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JLU</a:t>
            </a:r>
          </a:p>
          <a:p>
            <a:pPr algn="ctr"/>
            <a:r>
              <a:rPr kumimoji="1" lang="en-US" altLang="zh-CN" b="1" dirty="0">
                <a:solidFill>
                  <a:srgbClr val="FF3300"/>
                </a:solidFill>
                <a:latin typeface="微软雅黑" panose="020B0503020204020204" pitchFamily="34" charset="-122"/>
              </a:rPr>
              <a:t>In  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</a:rPr>
              <a:t>Time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EF3EA14-1D87-4645-BD97-945F9F5003A1}"/>
              </a:ext>
            </a:extLst>
          </p:cNvPr>
          <p:cNvSpPr/>
          <p:nvPr/>
        </p:nvSpPr>
        <p:spPr>
          <a:xfrm>
            <a:off x="2812543" y="4281443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一切起源于，去年的这个时候</a:t>
            </a:r>
          </a:p>
        </p:txBody>
      </p:sp>
    </p:spTree>
    <p:extLst>
      <p:ext uri="{BB962C8B-B14F-4D97-AF65-F5344CB8AC3E}">
        <p14:creationId xmlns:p14="http://schemas.microsoft.com/office/powerpoint/2010/main" val="256572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865"/>
    </mc:Choice>
    <mc:Fallback>
      <p:transition advTm="886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C7B085-8C5C-47E5-A381-952983537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7639"/>
            <a:ext cx="9150541" cy="6100361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  <a:solidFill>
            <a:schemeClr val="accent6">
              <a:lumMod val="50000"/>
            </a:schemeClr>
          </a:solidFill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不仅仅是了解</a:t>
              </a:r>
              <a:endPara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E50B8461-ADC9-4630-938F-2B2CE607DE7D}"/>
              </a:ext>
            </a:extLst>
          </p:cNvPr>
          <p:cNvSpPr/>
          <p:nvPr/>
        </p:nvSpPr>
        <p:spPr>
          <a:xfrm>
            <a:off x="2717442" y="1594906"/>
            <a:ext cx="3709116" cy="3709116"/>
          </a:xfrm>
          <a:prstGeom prst="ellipse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156F9C-BFC6-4862-A85E-04CDDA3B0683}"/>
              </a:ext>
            </a:extLst>
          </p:cNvPr>
          <p:cNvSpPr txBox="1"/>
          <p:nvPr/>
        </p:nvSpPr>
        <p:spPr>
          <a:xfrm>
            <a:off x="2791004" y="3119090"/>
            <a:ext cx="3650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线上的机制促进线下的活动</a:t>
            </a:r>
            <a:endParaRPr kumimoji="1" lang="zh-CN" altLang="en-US" dirty="0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24F9219-5653-4A32-9F8A-F531338918C9}"/>
              </a:ext>
            </a:extLst>
          </p:cNvPr>
          <p:cNvSpPr txBox="1"/>
          <p:nvPr/>
        </p:nvSpPr>
        <p:spPr>
          <a:xfrm>
            <a:off x="4032428" y="2552565"/>
            <a:ext cx="1234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different</a:t>
            </a:r>
            <a:endParaRPr lang="en-US" sz="20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cxnSp>
        <p:nvCxnSpPr>
          <p:cNvPr id="17" name="直线连接符 11">
            <a:extLst>
              <a:ext uri="{FF2B5EF4-FFF2-40B4-BE49-F238E27FC236}">
                <a16:creationId xmlns:a16="http://schemas.microsoft.com/office/drawing/2014/main" id="{FDBA6644-DE0C-4340-BB3C-6D2477129392}"/>
              </a:ext>
            </a:extLst>
          </p:cNvPr>
          <p:cNvCxnSpPr>
            <a:cxnSpLocks/>
          </p:cNvCxnSpPr>
          <p:nvPr/>
        </p:nvCxnSpPr>
        <p:spPr>
          <a:xfrm>
            <a:off x="3340887" y="3008146"/>
            <a:ext cx="250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026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611"/>
    </mc:Choice>
    <mc:Fallback>
      <p:transition advTm="3661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307975" y="-7921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612775" y="-4873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2" name="Rectangle 5"/>
          <p:cNvSpPr/>
          <p:nvPr/>
        </p:nvSpPr>
        <p:spPr>
          <a:xfrm>
            <a:off x="-4401" y="0"/>
            <a:ext cx="4608512" cy="6877680"/>
          </a:xfrm>
          <a:prstGeom prst="rect">
            <a:avLst/>
          </a:prstGeom>
          <a:solidFill>
            <a:srgbClr val="334458">
              <a:alpha val="94000"/>
            </a:srgbClr>
          </a:solidFill>
          <a:ln>
            <a:noFill/>
          </a:ln>
          <a:effectLst>
            <a:outerShdw blurRad="635000" dist="12700" dir="2700000" sx="105000" sy="105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252000" rIns="252000" bIns="252000" rtlCol="0" anchor="t" anchorCtr="0"/>
          <a:lstStyle/>
          <a:p>
            <a:endParaRPr lang="it-IT" sz="2400" b="1" dirty="0">
              <a:latin typeface="Arial"/>
              <a:cs typeface="Arial"/>
            </a:endParaRPr>
          </a:p>
          <a:p>
            <a:endParaRPr lang="it-IT" sz="2400" b="1" dirty="0">
              <a:latin typeface="Arial"/>
              <a:cs typeface="Arial"/>
            </a:endParaRPr>
          </a:p>
          <a:p>
            <a:endParaRPr lang="it-IT" altLang="zh-CN" sz="3200" b="1" dirty="0">
              <a:latin typeface="Arial"/>
              <a:cs typeface="Arial"/>
            </a:endParaRPr>
          </a:p>
          <a:p>
            <a:endParaRPr lang="it-IT" altLang="zh-CN" sz="3200" b="1" dirty="0">
              <a:latin typeface="Arial"/>
              <a:cs typeface="Arial"/>
            </a:endParaRPr>
          </a:p>
          <a:p>
            <a:endParaRPr lang="it-IT" altLang="zh-CN" sz="3600" b="1" dirty="0">
              <a:latin typeface="Arial"/>
              <a:cs typeface="Arial"/>
            </a:endParaRPr>
          </a:p>
          <a:p>
            <a:pPr algn="ctr"/>
            <a:endParaRPr lang="it-IT" altLang="zh-CN" sz="3600" b="1" dirty="0">
              <a:latin typeface="Arial"/>
              <a:cs typeface="Arial"/>
            </a:endParaRPr>
          </a:p>
          <a:p>
            <a:pPr algn="ctr"/>
            <a:r>
              <a:rPr lang="it-IT" altLang="zh-CN" sz="2300" b="1" dirty="0">
                <a:latin typeface="Arial"/>
                <a:cs typeface="Arial"/>
              </a:rPr>
              <a:t>Thank you!</a:t>
            </a:r>
          </a:p>
          <a:p>
            <a:endParaRPr lang="it-IT" altLang="zh-CN" sz="2000" b="1" dirty="0">
              <a:latin typeface="Arial"/>
              <a:cs typeface="Arial"/>
            </a:endParaRPr>
          </a:p>
          <a:p>
            <a:endParaRPr lang="it-IT" altLang="zh-CN" sz="2000" b="1" dirty="0">
              <a:latin typeface="Arial"/>
              <a:cs typeface="Arial"/>
            </a:endParaRPr>
          </a:p>
          <a:p>
            <a:endParaRPr lang="it-IT" altLang="zh-CN" sz="2000" b="1" dirty="0">
              <a:latin typeface="Arial"/>
              <a:cs typeface="Arial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严肃游戏 的校园活动软件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endParaRPr lang="en-US" altLang="zh-CN" sz="2000" dirty="0"/>
          </a:p>
          <a:p>
            <a:r>
              <a:rPr lang="zh-CN" altLang="en-US" sz="2000" b="1" dirty="0">
                <a:latin typeface="Arial"/>
                <a:cs typeface="Arial"/>
              </a:rPr>
              <a:t>朱陈超</a:t>
            </a:r>
            <a:endParaRPr lang="en-US" altLang="zh-CN" sz="2000" b="1" dirty="0">
              <a:latin typeface="Arial"/>
              <a:cs typeface="Arial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846803"/>
            <a:ext cx="460411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bg1"/>
                </a:solidFill>
              </a:rPr>
              <a:t>JLU</a:t>
            </a:r>
          </a:p>
          <a:p>
            <a:pPr algn="ctr"/>
            <a:r>
              <a:rPr kumimoji="1" lang="en-US" altLang="zh-CN" sz="2300" b="1" dirty="0">
                <a:solidFill>
                  <a:srgbClr val="FF6B00"/>
                </a:solidFill>
              </a:rPr>
              <a:t>IN  </a:t>
            </a:r>
            <a:r>
              <a:rPr kumimoji="1" lang="en-US" altLang="zh-CN" sz="2300" b="1" dirty="0">
                <a:solidFill>
                  <a:schemeClr val="bg1"/>
                </a:solidFill>
              </a:rPr>
              <a:t>TIME</a:t>
            </a:r>
            <a:endParaRPr kumimoji="1" lang="zh-CN" altLang="en-US" sz="2300" b="1" dirty="0">
              <a:solidFill>
                <a:schemeClr val="bg1"/>
              </a:solidFill>
            </a:endParaRP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9AEB8932-399B-4F73-93CB-687119944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96" y="980729"/>
            <a:ext cx="3315675" cy="3312368"/>
          </a:xfrm>
          <a:prstGeom prst="rect">
            <a:avLst/>
          </a:prstGeom>
          <a:effectLst>
            <a:outerShdw blurRad="127000" dist="1016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5ACAEA3-E841-4F74-8179-FBBBFD520F45}"/>
              </a:ext>
            </a:extLst>
          </p:cNvPr>
          <p:cNvSpPr/>
          <p:nvPr/>
        </p:nvSpPr>
        <p:spPr>
          <a:xfrm>
            <a:off x="5022833" y="4797152"/>
            <a:ext cx="3672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愿每一个个体都能参与进来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algn="ctr"/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愿每一个个体都能扮演最适合他的角色</a:t>
            </a:r>
          </a:p>
        </p:txBody>
      </p:sp>
    </p:spTree>
    <p:extLst>
      <p:ext uri="{BB962C8B-B14F-4D97-AF65-F5344CB8AC3E}">
        <p14:creationId xmlns:p14="http://schemas.microsoft.com/office/powerpoint/2010/main" val="102108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634"/>
    </mc:Choice>
    <mc:Fallback>
      <p:transition advTm="663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5C1D97-A6A4-45FC-BABF-893D73AA1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1"/>
          <a:stretch/>
        </p:blipFill>
        <p:spPr>
          <a:xfrm>
            <a:off x="-2" y="883420"/>
            <a:ext cx="9144000" cy="5987651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创趣社团的成立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5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428"/>
    </mc:Choice>
    <mc:Fallback>
      <p:transition advTm="3842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2B1C064-3EFB-4CD0-A448-0AD8CED11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484"/>
            <a:ext cx="9144000" cy="6096000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创趣社团的危机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32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3250"/>
    </mc:Choice>
    <mc:Fallback>
      <p:transition advTm="232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537F18-1416-4E06-8204-E4EBF521B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3" b="5138"/>
          <a:stretch/>
        </p:blipFill>
        <p:spPr>
          <a:xfrm>
            <a:off x="1" y="597318"/>
            <a:ext cx="9144000" cy="6264696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创趣社团的救命稻草（</a:t>
              </a:r>
              <a:r>
                <a:rPr lang="en-US" altLang="zh-CN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1</a:t>
              </a:r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）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E190220-65F8-493B-BC18-BA01865AF108}"/>
              </a:ext>
            </a:extLst>
          </p:cNvPr>
          <p:cNvSpPr/>
          <p:nvPr/>
        </p:nvSpPr>
        <p:spPr>
          <a:xfrm>
            <a:off x="-12906" y="883421"/>
            <a:ext cx="9144000" cy="5994826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4DCD507-FD1B-4BC0-8228-3DD056328324}"/>
              </a:ext>
            </a:extLst>
          </p:cNvPr>
          <p:cNvSpPr/>
          <p:nvPr/>
        </p:nvSpPr>
        <p:spPr>
          <a:xfrm>
            <a:off x="2717442" y="1594906"/>
            <a:ext cx="3709116" cy="3709116"/>
          </a:xfrm>
          <a:prstGeom prst="ellipse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04D314-D229-46D2-A88B-B24CEA526297}"/>
              </a:ext>
            </a:extLst>
          </p:cNvPr>
          <p:cNvSpPr txBox="1"/>
          <p:nvPr/>
        </p:nvSpPr>
        <p:spPr>
          <a:xfrm>
            <a:off x="2791004" y="3119090"/>
            <a:ext cx="3650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Gamification</a:t>
            </a:r>
          </a:p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Microsoft YaHei UI" charset="0"/>
                <a:ea typeface="Microsoft YaHei UI" charset="0"/>
              </a:rPr>
              <a:t>游戏化</a:t>
            </a:r>
            <a:endParaRPr kumimoji="1" lang="zh-CN" altLang="en-US" dirty="0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5BEF0C4F-7F25-45D8-BBFA-EFDE87E041DF}"/>
              </a:ext>
            </a:extLst>
          </p:cNvPr>
          <p:cNvSpPr txBox="1"/>
          <p:nvPr/>
        </p:nvSpPr>
        <p:spPr>
          <a:xfrm>
            <a:off x="4032428" y="2552565"/>
            <a:ext cx="107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chance</a:t>
            </a:r>
            <a:endParaRPr lang="en-US" sz="20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cxnSp>
        <p:nvCxnSpPr>
          <p:cNvPr id="19" name="直线连接符 11">
            <a:extLst>
              <a:ext uri="{FF2B5EF4-FFF2-40B4-BE49-F238E27FC236}">
                <a16:creationId xmlns:a16="http://schemas.microsoft.com/office/drawing/2014/main" id="{B7B00856-39AD-497E-AF51-050716A2ACC2}"/>
              </a:ext>
            </a:extLst>
          </p:cNvPr>
          <p:cNvCxnSpPr>
            <a:cxnSpLocks/>
          </p:cNvCxnSpPr>
          <p:nvPr/>
        </p:nvCxnSpPr>
        <p:spPr>
          <a:xfrm>
            <a:off x="3340887" y="3008146"/>
            <a:ext cx="250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28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4979"/>
    </mc:Choice>
    <mc:Fallback>
      <p:transition advTm="2497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D68A4F-0236-412D-ABD9-3D2CA6DC9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"/>
          <a:stretch/>
        </p:blipFill>
        <p:spPr>
          <a:xfrm>
            <a:off x="3572" y="260648"/>
            <a:ext cx="9140428" cy="6597352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创趣社团的救命稻草（</a:t>
              </a:r>
              <a:r>
                <a:rPr lang="en-US" altLang="zh-CN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2</a:t>
              </a:r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）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6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8026"/>
    </mc:Choice>
    <mc:Fallback>
      <p:transition advTm="2802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C32999-4334-40A0-BF22-2228A2125F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9"/>
          <a:stretch/>
        </p:blipFill>
        <p:spPr>
          <a:xfrm>
            <a:off x="3572" y="764704"/>
            <a:ext cx="9140428" cy="6101610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依然存在的问题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8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9515"/>
    </mc:Choice>
    <mc:Fallback>
      <p:transition advTm="295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C6B0B6-8715-4E13-AC12-3FAD5A27B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/>
          <a:stretch/>
        </p:blipFill>
        <p:spPr>
          <a:xfrm>
            <a:off x="-11065" y="883421"/>
            <a:ext cx="9155064" cy="5974579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新的问题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9392DF4A-69FE-4287-AADA-D3D9ABD5D00D}"/>
              </a:ext>
            </a:extLst>
          </p:cNvPr>
          <p:cNvSpPr/>
          <p:nvPr/>
        </p:nvSpPr>
        <p:spPr>
          <a:xfrm>
            <a:off x="2717442" y="1594906"/>
            <a:ext cx="3709116" cy="3709116"/>
          </a:xfrm>
          <a:prstGeom prst="ellipse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94DB52-DDCB-455E-8F4E-BCB62356ACCA}"/>
              </a:ext>
            </a:extLst>
          </p:cNvPr>
          <p:cNvSpPr txBox="1"/>
          <p:nvPr/>
        </p:nvSpPr>
        <p:spPr>
          <a:xfrm>
            <a:off x="2791004" y="3119090"/>
            <a:ext cx="3650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Choice</a:t>
            </a:r>
            <a:endParaRPr kumimoji="1" lang="en-US" altLang="zh-CN" sz="3600" b="1" dirty="0">
              <a:solidFill>
                <a:schemeClr val="bg1"/>
              </a:solidFill>
              <a:latin typeface="Microsoft YaHei UI" charset="0"/>
              <a:ea typeface="Microsoft YaHei UI" charset="0"/>
            </a:endParaRPr>
          </a:p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Microsoft YaHei UI" charset="0"/>
                <a:ea typeface="Microsoft YaHei UI" charset="0"/>
              </a:rPr>
              <a:t>选择</a:t>
            </a:r>
            <a:r>
              <a:rPr kumimoji="1" lang="en-US" altLang="zh-CN" sz="3600" b="1" dirty="0">
                <a:solidFill>
                  <a:schemeClr val="bg1"/>
                </a:solidFill>
                <a:latin typeface="Microsoft YaHei UI" charset="0"/>
                <a:ea typeface="Microsoft YaHei UI" charset="0"/>
              </a:rPr>
              <a:t> </a:t>
            </a:r>
            <a:endParaRPr kumimoji="1" lang="zh-CN" altLang="en-US" dirty="0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2AD8A116-7624-451D-9E74-3D4AD93287D0}"/>
              </a:ext>
            </a:extLst>
          </p:cNvPr>
          <p:cNvSpPr txBox="1"/>
          <p:nvPr/>
        </p:nvSpPr>
        <p:spPr>
          <a:xfrm>
            <a:off x="4032428" y="2552565"/>
            <a:ext cx="107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chance</a:t>
            </a:r>
            <a:endParaRPr lang="en-US" sz="20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cxnSp>
        <p:nvCxnSpPr>
          <p:cNvPr id="15" name="直线连接符 11">
            <a:extLst>
              <a:ext uri="{FF2B5EF4-FFF2-40B4-BE49-F238E27FC236}">
                <a16:creationId xmlns:a16="http://schemas.microsoft.com/office/drawing/2014/main" id="{2B51C512-1787-4C85-A7CD-9642C45B958F}"/>
              </a:ext>
            </a:extLst>
          </p:cNvPr>
          <p:cNvCxnSpPr>
            <a:cxnSpLocks/>
          </p:cNvCxnSpPr>
          <p:nvPr/>
        </p:nvCxnSpPr>
        <p:spPr>
          <a:xfrm>
            <a:off x="3340887" y="3008146"/>
            <a:ext cx="250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9499"/>
    </mc:Choice>
    <mc:Fallback>
      <p:transition advTm="2949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DBC38E8-F198-47DF-BCD6-72DB01007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791"/>
            <a:ext cx="5467537" cy="41022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7B80BC-F613-4E5F-87A1-BBEBF6739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6202"/>
            <a:ext cx="5467537" cy="36450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C45E3C-98F0-4D1B-B7E1-9F1273EED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05" y="260649"/>
            <a:ext cx="3721895" cy="6628978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rial"/>
                </a:rPr>
                <a:t>新的解决方案</a:t>
              </a:r>
              <a:endParaRPr lang="en-US" sz="2600" b="1" dirty="0">
                <a:solidFill>
                  <a:schemeClr val="bg1"/>
                </a:solidFill>
                <a:latin typeface="微软雅黑" panose="020B0503020204020204" pitchFamily="34" charset="-122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37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262"/>
    </mc:Choice>
    <mc:Fallback>
      <p:transition advTm="5726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7853</TotalTime>
  <Words>267</Words>
  <Application>Microsoft Office PowerPoint</Application>
  <PresentationFormat>全屏显示(4:3)</PresentationFormat>
  <Paragraphs>89</Paragraphs>
  <Slides>21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Microsoft YaHei UI</vt:lpstr>
      <vt:lpstr>ＭＳ Ｐゴシック</vt:lpstr>
      <vt:lpstr>黑体</vt:lpstr>
      <vt:lpstr>微软雅黑</vt:lpstr>
      <vt:lpstr>Arial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University of Trento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University</dc:title>
  <dc:creator>Vincenzo Maltese</dc:creator>
  <cp:lastModifiedBy>chen</cp:lastModifiedBy>
  <cp:revision>397</cp:revision>
  <dcterms:created xsi:type="dcterms:W3CDTF">2009-01-20T11:26:22Z</dcterms:created>
  <dcterms:modified xsi:type="dcterms:W3CDTF">2017-09-22T08:28:31Z</dcterms:modified>
</cp:coreProperties>
</file>